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2" r:id="rId5"/>
    <p:sldId id="284" r:id="rId6"/>
    <p:sldId id="286" r:id="rId7"/>
    <p:sldId id="287" r:id="rId8"/>
    <p:sldId id="28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3F752-07C0-4DFA-8D6C-C43D610DC7D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421C37-37EF-496B-B0F6-30D66CB0369F}">
      <dgm:prSet phldrT="[Text]"/>
      <dgm:spPr/>
      <dgm:t>
        <a:bodyPr/>
        <a:lstStyle/>
        <a:p>
          <a:r>
            <a:rPr lang="en-IN" dirty="0" smtClean="0"/>
            <a:t>Open CV</a:t>
          </a:r>
          <a:endParaRPr lang="en-IN" dirty="0"/>
        </a:p>
      </dgm:t>
    </dgm:pt>
    <dgm:pt modelId="{8DFBE276-0603-4D23-B140-A4444E6F80A0}" type="parTrans" cxnId="{D23FC3FA-55DC-4FF4-B9D9-D2E3BAFF0139}">
      <dgm:prSet/>
      <dgm:spPr/>
      <dgm:t>
        <a:bodyPr/>
        <a:lstStyle/>
        <a:p>
          <a:endParaRPr lang="en-IN"/>
        </a:p>
      </dgm:t>
    </dgm:pt>
    <dgm:pt modelId="{0DEDB8D6-6E96-4062-BEA2-09C38DEEB2D9}" type="sibTrans" cxnId="{D23FC3FA-55DC-4FF4-B9D9-D2E3BAFF0139}">
      <dgm:prSet/>
      <dgm:spPr/>
      <dgm:t>
        <a:bodyPr/>
        <a:lstStyle/>
        <a:p>
          <a:endParaRPr lang="en-IN"/>
        </a:p>
      </dgm:t>
    </dgm:pt>
    <dgm:pt modelId="{D18C3A30-E9F0-42DC-9796-B8093EC8F2CD}">
      <dgm:prSet phldrT="[Text]"/>
      <dgm:spPr/>
      <dgm:t>
        <a:bodyPr/>
        <a:lstStyle/>
        <a:p>
          <a:r>
            <a:rPr lang="en-IN" dirty="0" smtClean="0"/>
            <a:t>Open CV was used to read and transform images</a:t>
          </a:r>
          <a:endParaRPr lang="en-IN" dirty="0"/>
        </a:p>
      </dgm:t>
    </dgm:pt>
    <dgm:pt modelId="{E123BE5C-A0CE-49AB-9A84-ABE91FFB9618}" type="parTrans" cxnId="{3CA96CC7-5A39-4224-AB2B-4F06D2127EEA}">
      <dgm:prSet/>
      <dgm:spPr/>
      <dgm:t>
        <a:bodyPr/>
        <a:lstStyle/>
        <a:p>
          <a:endParaRPr lang="en-IN"/>
        </a:p>
      </dgm:t>
    </dgm:pt>
    <dgm:pt modelId="{A961F37D-56CD-458C-85DC-029BE2C35690}" type="sibTrans" cxnId="{3CA96CC7-5A39-4224-AB2B-4F06D2127EEA}">
      <dgm:prSet/>
      <dgm:spPr/>
      <dgm:t>
        <a:bodyPr/>
        <a:lstStyle/>
        <a:p>
          <a:endParaRPr lang="en-IN"/>
        </a:p>
      </dgm:t>
    </dgm:pt>
    <dgm:pt modelId="{38014B1D-A27F-42FF-B6B1-BE7586D133DB}">
      <dgm:prSet phldrT="[Text]"/>
      <dgm:spPr/>
      <dgm:t>
        <a:bodyPr/>
        <a:lstStyle/>
        <a:p>
          <a:r>
            <a:rPr lang="en-IN" dirty="0" smtClean="0"/>
            <a:t>YOLO</a:t>
          </a:r>
          <a:endParaRPr lang="en-IN" dirty="0"/>
        </a:p>
      </dgm:t>
    </dgm:pt>
    <dgm:pt modelId="{0060413F-0E69-4460-9BF2-8B2362DEE708}" type="parTrans" cxnId="{5B27DE84-6481-4ED1-85E6-9393ED9F0E31}">
      <dgm:prSet/>
      <dgm:spPr/>
      <dgm:t>
        <a:bodyPr/>
        <a:lstStyle/>
        <a:p>
          <a:endParaRPr lang="en-IN"/>
        </a:p>
      </dgm:t>
    </dgm:pt>
    <dgm:pt modelId="{4E581CF3-BB9D-4446-A431-BB33D7AB8CAC}" type="sibTrans" cxnId="{5B27DE84-6481-4ED1-85E6-9393ED9F0E31}">
      <dgm:prSet/>
      <dgm:spPr/>
      <dgm:t>
        <a:bodyPr/>
        <a:lstStyle/>
        <a:p>
          <a:endParaRPr lang="en-IN"/>
        </a:p>
      </dgm:t>
    </dgm:pt>
    <dgm:pt modelId="{60E3E511-0D16-4704-AFBE-EE1E36A6EF9E}">
      <dgm:prSet phldrT="[Text]"/>
      <dgm:spPr/>
      <dgm:t>
        <a:bodyPr/>
        <a:lstStyle/>
        <a:p>
          <a:r>
            <a:rPr lang="en-IN" dirty="0" smtClean="0"/>
            <a:t>YOLO Algorithm and pre-trained COCO weights are used to fine tune the model</a:t>
          </a:r>
          <a:endParaRPr lang="en-IN" dirty="0"/>
        </a:p>
      </dgm:t>
    </dgm:pt>
    <dgm:pt modelId="{9CD71B87-5C7B-4A0F-9D4D-3D29A1509858}" type="parTrans" cxnId="{F863608F-AD9F-4DB8-B8C4-1E923E060D59}">
      <dgm:prSet/>
      <dgm:spPr/>
      <dgm:t>
        <a:bodyPr/>
        <a:lstStyle/>
        <a:p>
          <a:endParaRPr lang="en-IN"/>
        </a:p>
      </dgm:t>
    </dgm:pt>
    <dgm:pt modelId="{1E8C7E90-3580-4E79-B5B1-6710682A7BE5}" type="sibTrans" cxnId="{F863608F-AD9F-4DB8-B8C4-1E923E060D59}">
      <dgm:prSet/>
      <dgm:spPr/>
      <dgm:t>
        <a:bodyPr/>
        <a:lstStyle/>
        <a:p>
          <a:endParaRPr lang="en-IN"/>
        </a:p>
      </dgm:t>
    </dgm:pt>
    <dgm:pt modelId="{7A23D6F6-38F4-497A-B7F0-87BB7B0FBDD4}">
      <dgm:prSet phldrT="[Text]"/>
      <dgm:spPr/>
      <dgm:t>
        <a:bodyPr/>
        <a:lstStyle/>
        <a:p>
          <a:r>
            <a:rPr lang="en-IN" dirty="0" smtClean="0"/>
            <a:t>Pandas and </a:t>
          </a:r>
          <a:r>
            <a:rPr lang="en-IN" dirty="0" err="1" smtClean="0"/>
            <a:t>NUmpy</a:t>
          </a:r>
          <a:endParaRPr lang="en-IN" dirty="0"/>
        </a:p>
      </dgm:t>
    </dgm:pt>
    <dgm:pt modelId="{3CF98A4B-DB5E-4D16-8190-31F41A9190CB}" type="parTrans" cxnId="{D94647C8-591F-43F8-A1BC-6C771657F709}">
      <dgm:prSet/>
      <dgm:spPr/>
      <dgm:t>
        <a:bodyPr/>
        <a:lstStyle/>
        <a:p>
          <a:endParaRPr lang="en-IN"/>
        </a:p>
      </dgm:t>
    </dgm:pt>
    <dgm:pt modelId="{CA6316C2-2497-4B3E-9C03-08EFF275364A}" type="sibTrans" cxnId="{D94647C8-591F-43F8-A1BC-6C771657F709}">
      <dgm:prSet/>
      <dgm:spPr/>
      <dgm:t>
        <a:bodyPr/>
        <a:lstStyle/>
        <a:p>
          <a:endParaRPr lang="en-IN"/>
        </a:p>
      </dgm:t>
    </dgm:pt>
    <dgm:pt modelId="{09C985C0-B812-4288-B453-740F3FC11319}">
      <dgm:prSet phldrT="[Text]"/>
      <dgm:spPr/>
      <dgm:t>
        <a:bodyPr/>
        <a:lstStyle/>
        <a:p>
          <a:r>
            <a:rPr lang="en-IN" dirty="0" smtClean="0"/>
            <a:t>Pandas and </a:t>
          </a:r>
          <a:r>
            <a:rPr lang="en-IN" dirty="0" err="1" smtClean="0"/>
            <a:t>Numpy</a:t>
          </a:r>
          <a:r>
            <a:rPr lang="en-IN" dirty="0" smtClean="0"/>
            <a:t> is used to read files and manipulate the data.</a:t>
          </a:r>
          <a:endParaRPr lang="en-IN" dirty="0"/>
        </a:p>
      </dgm:t>
    </dgm:pt>
    <dgm:pt modelId="{132B8659-EF5E-4EAA-AC3F-A7A9A28E85EC}" type="parTrans" cxnId="{24140596-C9B2-4B16-94DF-69CA448C54D7}">
      <dgm:prSet/>
      <dgm:spPr/>
      <dgm:t>
        <a:bodyPr/>
        <a:lstStyle/>
        <a:p>
          <a:endParaRPr lang="en-IN"/>
        </a:p>
      </dgm:t>
    </dgm:pt>
    <dgm:pt modelId="{4D062AF2-5034-4B50-9531-DD2CFEF9FC58}" type="sibTrans" cxnId="{24140596-C9B2-4B16-94DF-69CA448C54D7}">
      <dgm:prSet/>
      <dgm:spPr/>
      <dgm:t>
        <a:bodyPr/>
        <a:lstStyle/>
        <a:p>
          <a:endParaRPr lang="en-IN"/>
        </a:p>
      </dgm:t>
    </dgm:pt>
    <dgm:pt modelId="{C355108A-4A55-4795-B726-18B3A3F188F3}">
      <dgm:prSet/>
      <dgm:spPr/>
      <dgm:t>
        <a:bodyPr/>
        <a:lstStyle/>
        <a:p>
          <a:r>
            <a:rPr lang="en-IN" dirty="0" err="1" smtClean="0"/>
            <a:t>Pytorch</a:t>
          </a:r>
          <a:endParaRPr lang="en-IN" dirty="0"/>
        </a:p>
      </dgm:t>
    </dgm:pt>
    <dgm:pt modelId="{43D9A1A5-0B05-4AB4-9F7B-BB9CF60C7DDE}" type="parTrans" cxnId="{13221B7F-2280-4DEA-81E2-B58273789A7E}">
      <dgm:prSet/>
      <dgm:spPr/>
      <dgm:t>
        <a:bodyPr/>
        <a:lstStyle/>
        <a:p>
          <a:endParaRPr lang="en-IN"/>
        </a:p>
      </dgm:t>
    </dgm:pt>
    <dgm:pt modelId="{A3A5CE2B-F0B1-44A8-BA37-48F99EABE8DA}" type="sibTrans" cxnId="{13221B7F-2280-4DEA-81E2-B58273789A7E}">
      <dgm:prSet/>
      <dgm:spPr/>
      <dgm:t>
        <a:bodyPr/>
        <a:lstStyle/>
        <a:p>
          <a:endParaRPr lang="en-IN"/>
        </a:p>
      </dgm:t>
    </dgm:pt>
    <dgm:pt modelId="{E9667782-A0BB-4AB3-8D38-D692FB643A78}">
      <dgm:prSet/>
      <dgm:spPr/>
      <dgm:t>
        <a:bodyPr/>
        <a:lstStyle/>
        <a:p>
          <a:r>
            <a:rPr lang="en-IN" dirty="0" smtClean="0"/>
            <a:t>We have used </a:t>
          </a:r>
          <a:r>
            <a:rPr lang="en-IN" dirty="0" err="1" smtClean="0"/>
            <a:t>pytorch</a:t>
          </a:r>
          <a:r>
            <a:rPr lang="en-IN" dirty="0" smtClean="0"/>
            <a:t> framework to build, load model.</a:t>
          </a:r>
          <a:endParaRPr lang="en-IN" dirty="0"/>
        </a:p>
      </dgm:t>
    </dgm:pt>
    <dgm:pt modelId="{7692C95C-F0D6-4300-B8A0-9A456F2A68DF}" type="parTrans" cxnId="{3F108405-3613-43CD-A2D0-4610304D46B1}">
      <dgm:prSet/>
      <dgm:spPr/>
      <dgm:t>
        <a:bodyPr/>
        <a:lstStyle/>
        <a:p>
          <a:endParaRPr lang="en-IN"/>
        </a:p>
      </dgm:t>
    </dgm:pt>
    <dgm:pt modelId="{29EF4374-0AE2-4D8F-80B1-55980EDC767C}" type="sibTrans" cxnId="{3F108405-3613-43CD-A2D0-4610304D46B1}">
      <dgm:prSet/>
      <dgm:spPr/>
      <dgm:t>
        <a:bodyPr/>
        <a:lstStyle/>
        <a:p>
          <a:endParaRPr lang="en-IN"/>
        </a:p>
      </dgm:t>
    </dgm:pt>
    <dgm:pt modelId="{700EC12C-3707-4D62-9449-C686010F172F}" type="pres">
      <dgm:prSet presAssocID="{61A3F752-07C0-4DFA-8D6C-C43D610DC7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51B2BCA-B200-4EFA-BE96-D98CEE3495CC}" type="pres">
      <dgm:prSet presAssocID="{BB421C37-37EF-496B-B0F6-30D66CB0369F}" presName="composite" presStyleCnt="0"/>
      <dgm:spPr/>
    </dgm:pt>
    <dgm:pt modelId="{FF5ABF01-1157-4439-A065-D17A41A86AE3}" type="pres">
      <dgm:prSet presAssocID="{BB421C37-37EF-496B-B0F6-30D66CB0369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C5A798-0543-45F9-A7FD-DDAFB6817C0C}" type="pres">
      <dgm:prSet presAssocID="{BB421C37-37EF-496B-B0F6-30D66CB0369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8B087B4-76F8-42DF-B284-4C0684E8BF0B}" type="pres">
      <dgm:prSet presAssocID="{0DEDB8D6-6E96-4062-BEA2-09C38DEEB2D9}" presName="sp" presStyleCnt="0"/>
      <dgm:spPr/>
    </dgm:pt>
    <dgm:pt modelId="{99FF09F2-9684-46A6-8A2B-11D522AEFD07}" type="pres">
      <dgm:prSet presAssocID="{38014B1D-A27F-42FF-B6B1-BE7586D133DB}" presName="composite" presStyleCnt="0"/>
      <dgm:spPr/>
    </dgm:pt>
    <dgm:pt modelId="{7873F06A-0553-4BE6-A2D6-4EE518A6E381}" type="pres">
      <dgm:prSet presAssocID="{38014B1D-A27F-42FF-B6B1-BE7586D133DB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0D7C86-180D-413A-BB58-64FF5E49ABA0}" type="pres">
      <dgm:prSet presAssocID="{38014B1D-A27F-42FF-B6B1-BE7586D133DB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B6EE7B-8A1A-42A8-8CD1-A72FDC10649A}" type="pres">
      <dgm:prSet presAssocID="{4E581CF3-BB9D-4446-A431-BB33D7AB8CAC}" presName="sp" presStyleCnt="0"/>
      <dgm:spPr/>
    </dgm:pt>
    <dgm:pt modelId="{E6735788-A9A4-4F22-94B6-9A39E039C4AD}" type="pres">
      <dgm:prSet presAssocID="{7A23D6F6-38F4-497A-B7F0-87BB7B0FBDD4}" presName="composite" presStyleCnt="0"/>
      <dgm:spPr/>
    </dgm:pt>
    <dgm:pt modelId="{E212E35A-E2A8-483D-9CA8-C41FD5C2E386}" type="pres">
      <dgm:prSet presAssocID="{7A23D6F6-38F4-497A-B7F0-87BB7B0FBDD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E9D97F7-9518-460A-B385-783CA6030031}" type="pres">
      <dgm:prSet presAssocID="{7A23D6F6-38F4-497A-B7F0-87BB7B0FBDD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761F80-4A85-496E-B742-8D9D45A9D28B}" type="pres">
      <dgm:prSet presAssocID="{CA6316C2-2497-4B3E-9C03-08EFF275364A}" presName="sp" presStyleCnt="0"/>
      <dgm:spPr/>
    </dgm:pt>
    <dgm:pt modelId="{2D9BC821-D8E1-4780-B924-C5449116A1C3}" type="pres">
      <dgm:prSet presAssocID="{C355108A-4A55-4795-B726-18B3A3F188F3}" presName="composite" presStyleCnt="0"/>
      <dgm:spPr/>
    </dgm:pt>
    <dgm:pt modelId="{F94A0159-5589-4C52-BE9C-C87B0D6671B9}" type="pres">
      <dgm:prSet presAssocID="{C355108A-4A55-4795-B726-18B3A3F188F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15CF39D-F834-413B-AC4B-BF2A641075FB}" type="pres">
      <dgm:prSet presAssocID="{C355108A-4A55-4795-B726-18B3A3F188F3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838430F-B3F0-43AB-8553-3A9B4BCD0A05}" type="presOf" srcId="{D18C3A30-E9F0-42DC-9796-B8093EC8F2CD}" destId="{21C5A798-0543-45F9-A7FD-DDAFB6817C0C}" srcOrd="0" destOrd="0" presId="urn:microsoft.com/office/officeart/2005/8/layout/chevron2"/>
    <dgm:cxn modelId="{3CA96CC7-5A39-4224-AB2B-4F06D2127EEA}" srcId="{BB421C37-37EF-496B-B0F6-30D66CB0369F}" destId="{D18C3A30-E9F0-42DC-9796-B8093EC8F2CD}" srcOrd="0" destOrd="0" parTransId="{E123BE5C-A0CE-49AB-9A84-ABE91FFB9618}" sibTransId="{A961F37D-56CD-458C-85DC-029BE2C35690}"/>
    <dgm:cxn modelId="{B96716B0-A6C8-4D03-91F2-6091BD189079}" type="presOf" srcId="{E9667782-A0BB-4AB3-8D38-D692FB643A78}" destId="{115CF39D-F834-413B-AC4B-BF2A641075FB}" srcOrd="0" destOrd="0" presId="urn:microsoft.com/office/officeart/2005/8/layout/chevron2"/>
    <dgm:cxn modelId="{13221B7F-2280-4DEA-81E2-B58273789A7E}" srcId="{61A3F752-07C0-4DFA-8D6C-C43D610DC7DE}" destId="{C355108A-4A55-4795-B726-18B3A3F188F3}" srcOrd="3" destOrd="0" parTransId="{43D9A1A5-0B05-4AB4-9F7B-BB9CF60C7DDE}" sibTransId="{A3A5CE2B-F0B1-44A8-BA37-48F99EABE8DA}"/>
    <dgm:cxn modelId="{A3437C5F-EB32-4999-830C-DA63B8FAB67E}" type="presOf" srcId="{60E3E511-0D16-4704-AFBE-EE1E36A6EF9E}" destId="{950D7C86-180D-413A-BB58-64FF5E49ABA0}" srcOrd="0" destOrd="0" presId="urn:microsoft.com/office/officeart/2005/8/layout/chevron2"/>
    <dgm:cxn modelId="{24140596-C9B2-4B16-94DF-69CA448C54D7}" srcId="{7A23D6F6-38F4-497A-B7F0-87BB7B0FBDD4}" destId="{09C985C0-B812-4288-B453-740F3FC11319}" srcOrd="0" destOrd="0" parTransId="{132B8659-EF5E-4EAA-AC3F-A7A9A28E85EC}" sibTransId="{4D062AF2-5034-4B50-9531-DD2CFEF9FC58}"/>
    <dgm:cxn modelId="{5B27DE84-6481-4ED1-85E6-9393ED9F0E31}" srcId="{61A3F752-07C0-4DFA-8D6C-C43D610DC7DE}" destId="{38014B1D-A27F-42FF-B6B1-BE7586D133DB}" srcOrd="1" destOrd="0" parTransId="{0060413F-0E69-4460-9BF2-8B2362DEE708}" sibTransId="{4E581CF3-BB9D-4446-A431-BB33D7AB8CAC}"/>
    <dgm:cxn modelId="{0E8C2199-EC9F-4395-B1CF-BBF29185AF91}" type="presOf" srcId="{BB421C37-37EF-496B-B0F6-30D66CB0369F}" destId="{FF5ABF01-1157-4439-A065-D17A41A86AE3}" srcOrd="0" destOrd="0" presId="urn:microsoft.com/office/officeart/2005/8/layout/chevron2"/>
    <dgm:cxn modelId="{D94647C8-591F-43F8-A1BC-6C771657F709}" srcId="{61A3F752-07C0-4DFA-8D6C-C43D610DC7DE}" destId="{7A23D6F6-38F4-497A-B7F0-87BB7B0FBDD4}" srcOrd="2" destOrd="0" parTransId="{3CF98A4B-DB5E-4D16-8190-31F41A9190CB}" sibTransId="{CA6316C2-2497-4B3E-9C03-08EFF275364A}"/>
    <dgm:cxn modelId="{D23FC3FA-55DC-4FF4-B9D9-D2E3BAFF0139}" srcId="{61A3F752-07C0-4DFA-8D6C-C43D610DC7DE}" destId="{BB421C37-37EF-496B-B0F6-30D66CB0369F}" srcOrd="0" destOrd="0" parTransId="{8DFBE276-0603-4D23-B140-A4444E6F80A0}" sibTransId="{0DEDB8D6-6E96-4062-BEA2-09C38DEEB2D9}"/>
    <dgm:cxn modelId="{0D962954-F2A3-495C-A56C-CB9386DABD7D}" type="presOf" srcId="{38014B1D-A27F-42FF-B6B1-BE7586D133DB}" destId="{7873F06A-0553-4BE6-A2D6-4EE518A6E381}" srcOrd="0" destOrd="0" presId="urn:microsoft.com/office/officeart/2005/8/layout/chevron2"/>
    <dgm:cxn modelId="{FD1377C3-7193-466B-9B6B-FD2C93B03F34}" type="presOf" srcId="{C355108A-4A55-4795-B726-18B3A3F188F3}" destId="{F94A0159-5589-4C52-BE9C-C87B0D6671B9}" srcOrd="0" destOrd="0" presId="urn:microsoft.com/office/officeart/2005/8/layout/chevron2"/>
    <dgm:cxn modelId="{3F108405-3613-43CD-A2D0-4610304D46B1}" srcId="{C355108A-4A55-4795-B726-18B3A3F188F3}" destId="{E9667782-A0BB-4AB3-8D38-D692FB643A78}" srcOrd="0" destOrd="0" parTransId="{7692C95C-F0D6-4300-B8A0-9A456F2A68DF}" sibTransId="{29EF4374-0AE2-4D8F-80B1-55980EDC767C}"/>
    <dgm:cxn modelId="{0172FF35-7D3C-4D08-8746-572DA56890EE}" type="presOf" srcId="{61A3F752-07C0-4DFA-8D6C-C43D610DC7DE}" destId="{700EC12C-3707-4D62-9449-C686010F172F}" srcOrd="0" destOrd="0" presId="urn:microsoft.com/office/officeart/2005/8/layout/chevron2"/>
    <dgm:cxn modelId="{41B3AADF-8DD8-4945-9F1B-125F48BF5C23}" type="presOf" srcId="{7A23D6F6-38F4-497A-B7F0-87BB7B0FBDD4}" destId="{E212E35A-E2A8-483D-9CA8-C41FD5C2E386}" srcOrd="0" destOrd="0" presId="urn:microsoft.com/office/officeart/2005/8/layout/chevron2"/>
    <dgm:cxn modelId="{F863608F-AD9F-4DB8-B8C4-1E923E060D59}" srcId="{38014B1D-A27F-42FF-B6B1-BE7586D133DB}" destId="{60E3E511-0D16-4704-AFBE-EE1E36A6EF9E}" srcOrd="0" destOrd="0" parTransId="{9CD71B87-5C7B-4A0F-9D4D-3D29A1509858}" sibTransId="{1E8C7E90-3580-4E79-B5B1-6710682A7BE5}"/>
    <dgm:cxn modelId="{CDF04DE7-5076-44D5-896A-CC1E6D34D579}" type="presOf" srcId="{09C985C0-B812-4288-B453-740F3FC11319}" destId="{EE9D97F7-9518-460A-B385-783CA6030031}" srcOrd="0" destOrd="0" presId="urn:microsoft.com/office/officeart/2005/8/layout/chevron2"/>
    <dgm:cxn modelId="{CD53A2CE-F608-461A-BDA8-364CC06D949E}" type="presParOf" srcId="{700EC12C-3707-4D62-9449-C686010F172F}" destId="{451B2BCA-B200-4EFA-BE96-D98CEE3495CC}" srcOrd="0" destOrd="0" presId="urn:microsoft.com/office/officeart/2005/8/layout/chevron2"/>
    <dgm:cxn modelId="{44C1467D-19A2-4C43-BC78-D3D9CB3EE3D7}" type="presParOf" srcId="{451B2BCA-B200-4EFA-BE96-D98CEE3495CC}" destId="{FF5ABF01-1157-4439-A065-D17A41A86AE3}" srcOrd="0" destOrd="0" presId="urn:microsoft.com/office/officeart/2005/8/layout/chevron2"/>
    <dgm:cxn modelId="{A8079913-B655-4501-BDF6-380EFCC4E6DF}" type="presParOf" srcId="{451B2BCA-B200-4EFA-BE96-D98CEE3495CC}" destId="{21C5A798-0543-45F9-A7FD-DDAFB6817C0C}" srcOrd="1" destOrd="0" presId="urn:microsoft.com/office/officeart/2005/8/layout/chevron2"/>
    <dgm:cxn modelId="{4D8A0515-0C29-4F04-8AFE-FF697E9D7BAA}" type="presParOf" srcId="{700EC12C-3707-4D62-9449-C686010F172F}" destId="{C8B087B4-76F8-42DF-B284-4C0684E8BF0B}" srcOrd="1" destOrd="0" presId="urn:microsoft.com/office/officeart/2005/8/layout/chevron2"/>
    <dgm:cxn modelId="{EBAC83C3-67B9-4A4F-9740-94C42FEFE251}" type="presParOf" srcId="{700EC12C-3707-4D62-9449-C686010F172F}" destId="{99FF09F2-9684-46A6-8A2B-11D522AEFD07}" srcOrd="2" destOrd="0" presId="urn:microsoft.com/office/officeart/2005/8/layout/chevron2"/>
    <dgm:cxn modelId="{5EB48B1B-6287-4714-B853-9B6037AF71B4}" type="presParOf" srcId="{99FF09F2-9684-46A6-8A2B-11D522AEFD07}" destId="{7873F06A-0553-4BE6-A2D6-4EE518A6E381}" srcOrd="0" destOrd="0" presId="urn:microsoft.com/office/officeart/2005/8/layout/chevron2"/>
    <dgm:cxn modelId="{CEED3817-4AB0-47DF-B585-8A2902D969E2}" type="presParOf" srcId="{99FF09F2-9684-46A6-8A2B-11D522AEFD07}" destId="{950D7C86-180D-413A-BB58-64FF5E49ABA0}" srcOrd="1" destOrd="0" presId="urn:microsoft.com/office/officeart/2005/8/layout/chevron2"/>
    <dgm:cxn modelId="{9E16DD88-C80C-40D1-8786-4EED45FCBF37}" type="presParOf" srcId="{700EC12C-3707-4D62-9449-C686010F172F}" destId="{21B6EE7B-8A1A-42A8-8CD1-A72FDC10649A}" srcOrd="3" destOrd="0" presId="urn:microsoft.com/office/officeart/2005/8/layout/chevron2"/>
    <dgm:cxn modelId="{B723162C-CC4D-42F3-BED5-7EDFC1E3ED3E}" type="presParOf" srcId="{700EC12C-3707-4D62-9449-C686010F172F}" destId="{E6735788-A9A4-4F22-94B6-9A39E039C4AD}" srcOrd="4" destOrd="0" presId="urn:microsoft.com/office/officeart/2005/8/layout/chevron2"/>
    <dgm:cxn modelId="{7C755436-7852-470E-8D06-EA4150770EAE}" type="presParOf" srcId="{E6735788-A9A4-4F22-94B6-9A39E039C4AD}" destId="{E212E35A-E2A8-483D-9CA8-C41FD5C2E386}" srcOrd="0" destOrd="0" presId="urn:microsoft.com/office/officeart/2005/8/layout/chevron2"/>
    <dgm:cxn modelId="{CED6CB14-BEE2-4175-A13A-1BEA20D98C8A}" type="presParOf" srcId="{E6735788-A9A4-4F22-94B6-9A39E039C4AD}" destId="{EE9D97F7-9518-460A-B385-783CA6030031}" srcOrd="1" destOrd="0" presId="urn:microsoft.com/office/officeart/2005/8/layout/chevron2"/>
    <dgm:cxn modelId="{393E36AC-9B03-407A-9FA8-A8577D1965B1}" type="presParOf" srcId="{700EC12C-3707-4D62-9449-C686010F172F}" destId="{32761F80-4A85-496E-B742-8D9D45A9D28B}" srcOrd="5" destOrd="0" presId="urn:microsoft.com/office/officeart/2005/8/layout/chevron2"/>
    <dgm:cxn modelId="{29BDA1F3-9DDB-4815-B998-3B4261963883}" type="presParOf" srcId="{700EC12C-3707-4D62-9449-C686010F172F}" destId="{2D9BC821-D8E1-4780-B924-C5449116A1C3}" srcOrd="6" destOrd="0" presId="urn:microsoft.com/office/officeart/2005/8/layout/chevron2"/>
    <dgm:cxn modelId="{D6E80C46-58E7-4D88-B940-C72EE014B4E6}" type="presParOf" srcId="{2D9BC821-D8E1-4780-B924-C5449116A1C3}" destId="{F94A0159-5589-4C52-BE9C-C87B0D6671B9}" srcOrd="0" destOrd="0" presId="urn:microsoft.com/office/officeart/2005/8/layout/chevron2"/>
    <dgm:cxn modelId="{CE55DB7F-1571-4941-B701-A64487A0634B}" type="presParOf" srcId="{2D9BC821-D8E1-4780-B924-C5449116A1C3}" destId="{115CF39D-F834-413B-AC4B-BF2A641075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5ABF01-1157-4439-A065-D17A41A86AE3}">
      <dsp:nvSpPr>
        <dsp:cNvPr id="0" name=""/>
        <dsp:cNvSpPr/>
      </dsp:nvSpPr>
      <dsp:spPr>
        <a:xfrm rot="5400000">
          <a:off x="-167342" y="170212"/>
          <a:ext cx="1115618" cy="780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Open CV</a:t>
          </a:r>
          <a:endParaRPr lang="en-IN" sz="1100" kern="1200" dirty="0"/>
        </a:p>
      </dsp:txBody>
      <dsp:txXfrm rot="-5400000">
        <a:off x="1" y="393335"/>
        <a:ext cx="780932" cy="334686"/>
      </dsp:txXfrm>
    </dsp:sp>
    <dsp:sp modelId="{21C5A798-0543-45F9-A7FD-DDAFB6817C0C}">
      <dsp:nvSpPr>
        <dsp:cNvPr id="0" name=""/>
        <dsp:cNvSpPr/>
      </dsp:nvSpPr>
      <dsp:spPr>
        <a:xfrm rot="5400000">
          <a:off x="4426758" y="-3642955"/>
          <a:ext cx="725151" cy="8016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kern="1200" dirty="0" smtClean="0"/>
            <a:t>Open CV was used to read and transform images</a:t>
          </a:r>
          <a:endParaRPr lang="en-IN" sz="2200" kern="1200" dirty="0"/>
        </a:p>
      </dsp:txBody>
      <dsp:txXfrm rot="-5400000">
        <a:off x="780933" y="38269"/>
        <a:ext cx="7981404" cy="654353"/>
      </dsp:txXfrm>
    </dsp:sp>
    <dsp:sp modelId="{7873F06A-0553-4BE6-A2D6-4EE518A6E381}">
      <dsp:nvSpPr>
        <dsp:cNvPr id="0" name=""/>
        <dsp:cNvSpPr/>
      </dsp:nvSpPr>
      <dsp:spPr>
        <a:xfrm rot="5400000">
          <a:off x="-167342" y="1137263"/>
          <a:ext cx="1115618" cy="780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YOLO</a:t>
          </a:r>
          <a:endParaRPr lang="en-IN" sz="1100" kern="1200" dirty="0"/>
        </a:p>
      </dsp:txBody>
      <dsp:txXfrm rot="-5400000">
        <a:off x="1" y="1360386"/>
        <a:ext cx="780932" cy="334686"/>
      </dsp:txXfrm>
    </dsp:sp>
    <dsp:sp modelId="{950D7C86-180D-413A-BB58-64FF5E49ABA0}">
      <dsp:nvSpPr>
        <dsp:cNvPr id="0" name=""/>
        <dsp:cNvSpPr/>
      </dsp:nvSpPr>
      <dsp:spPr>
        <a:xfrm rot="5400000">
          <a:off x="4426758" y="-2675904"/>
          <a:ext cx="725151" cy="8016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kern="1200" dirty="0" smtClean="0"/>
            <a:t>YOLO Algorithm and pre-trained COCO weights are used to fine tune the model</a:t>
          </a:r>
          <a:endParaRPr lang="en-IN" sz="2200" kern="1200" dirty="0"/>
        </a:p>
      </dsp:txBody>
      <dsp:txXfrm rot="-5400000">
        <a:off x="780933" y="1005320"/>
        <a:ext cx="7981404" cy="654353"/>
      </dsp:txXfrm>
    </dsp:sp>
    <dsp:sp modelId="{E212E35A-E2A8-483D-9CA8-C41FD5C2E386}">
      <dsp:nvSpPr>
        <dsp:cNvPr id="0" name=""/>
        <dsp:cNvSpPr/>
      </dsp:nvSpPr>
      <dsp:spPr>
        <a:xfrm rot="5400000">
          <a:off x="-167342" y="2104314"/>
          <a:ext cx="1115618" cy="780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smtClean="0"/>
            <a:t>Pandas and </a:t>
          </a:r>
          <a:r>
            <a:rPr lang="en-IN" sz="1100" kern="1200" dirty="0" err="1" smtClean="0"/>
            <a:t>NUmpy</a:t>
          </a:r>
          <a:endParaRPr lang="en-IN" sz="1100" kern="1200" dirty="0"/>
        </a:p>
      </dsp:txBody>
      <dsp:txXfrm rot="-5400000">
        <a:off x="1" y="2327437"/>
        <a:ext cx="780932" cy="334686"/>
      </dsp:txXfrm>
    </dsp:sp>
    <dsp:sp modelId="{EE9D97F7-9518-460A-B385-783CA6030031}">
      <dsp:nvSpPr>
        <dsp:cNvPr id="0" name=""/>
        <dsp:cNvSpPr/>
      </dsp:nvSpPr>
      <dsp:spPr>
        <a:xfrm rot="5400000">
          <a:off x="4426758" y="-1708853"/>
          <a:ext cx="725151" cy="8016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kern="1200" dirty="0" smtClean="0"/>
            <a:t>Pandas and </a:t>
          </a:r>
          <a:r>
            <a:rPr lang="en-IN" sz="2200" kern="1200" dirty="0" err="1" smtClean="0"/>
            <a:t>Numpy</a:t>
          </a:r>
          <a:r>
            <a:rPr lang="en-IN" sz="2200" kern="1200" dirty="0" smtClean="0"/>
            <a:t> is used to read files and manipulate the data.</a:t>
          </a:r>
          <a:endParaRPr lang="en-IN" sz="2200" kern="1200" dirty="0"/>
        </a:p>
      </dsp:txBody>
      <dsp:txXfrm rot="-5400000">
        <a:off x="780933" y="1972371"/>
        <a:ext cx="7981404" cy="654353"/>
      </dsp:txXfrm>
    </dsp:sp>
    <dsp:sp modelId="{F94A0159-5589-4C52-BE9C-C87B0D6671B9}">
      <dsp:nvSpPr>
        <dsp:cNvPr id="0" name=""/>
        <dsp:cNvSpPr/>
      </dsp:nvSpPr>
      <dsp:spPr>
        <a:xfrm rot="5400000">
          <a:off x="-167342" y="3071365"/>
          <a:ext cx="1115618" cy="780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100" kern="1200" dirty="0" err="1" smtClean="0"/>
            <a:t>Pytorch</a:t>
          </a:r>
          <a:endParaRPr lang="en-IN" sz="1100" kern="1200" dirty="0"/>
        </a:p>
      </dsp:txBody>
      <dsp:txXfrm rot="-5400000">
        <a:off x="1" y="3294488"/>
        <a:ext cx="780932" cy="334686"/>
      </dsp:txXfrm>
    </dsp:sp>
    <dsp:sp modelId="{115CF39D-F834-413B-AC4B-BF2A641075FB}">
      <dsp:nvSpPr>
        <dsp:cNvPr id="0" name=""/>
        <dsp:cNvSpPr/>
      </dsp:nvSpPr>
      <dsp:spPr>
        <a:xfrm rot="5400000">
          <a:off x="4426758" y="-741803"/>
          <a:ext cx="725151" cy="80168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kern="1200" dirty="0" smtClean="0"/>
            <a:t>We have used </a:t>
          </a:r>
          <a:r>
            <a:rPr lang="en-IN" sz="2200" kern="1200" dirty="0" err="1" smtClean="0"/>
            <a:t>pytorch</a:t>
          </a:r>
          <a:r>
            <a:rPr lang="en-IN" sz="2200" kern="1200" dirty="0" smtClean="0"/>
            <a:t> framework to build, load model.</a:t>
          </a:r>
          <a:endParaRPr lang="en-IN" sz="2200" kern="1200" dirty="0"/>
        </a:p>
      </dsp:txBody>
      <dsp:txXfrm rot="-5400000">
        <a:off x="780933" y="2939421"/>
        <a:ext cx="7981404" cy="654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1/21/2023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1/21/2023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8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andb.ai/buntyshah/YOLOv5/reports/Smartathon-Theme-1--VmlldzozMzg1NDQ4?accessToken=wgde7dk6z7eweepuwct7qm2av7jcq1n1893lowdjvvoixhjw7g3408nz0q7ed0zm" TargetMode="Externa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hyperlink" Target="https://wandb.ai/buntyshah/YOLOv5/reports/Smartathon-Theme-1--VmlldzozMzg1NDQ4?accessToken=wgde7dk6z7eweepuwct7qm2av7jcq1n1893lowdjvvoixhjw7g3408nz0q7ed0zm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buntys2010/Smartathon-Theme-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03.16130.pdf" TargetMode="Externa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pdf/1810.06208.pdf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xmlns="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442068" y="4730513"/>
            <a:ext cx="2983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 smtClean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By Bunty Shah and Pankti Shah</a:t>
            </a:r>
            <a:endParaRPr lang="en-US" sz="2000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42068" y="1338263"/>
            <a:ext cx="3571782" cy="2387600"/>
          </a:xfrm>
        </p:spPr>
        <p:txBody>
          <a:bodyPr/>
          <a:lstStyle/>
          <a:p>
            <a:r>
              <a:rPr lang="en-US" dirty="0" err="1" smtClean="0"/>
              <a:t>Smartathon</a:t>
            </a:r>
            <a:r>
              <a:rPr lang="en-US" dirty="0" smtClean="0"/>
              <a:t> Theme 1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3759201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539896" y="3844926"/>
            <a:ext cx="3571782" cy="1219200"/>
          </a:xfrm>
        </p:spPr>
        <p:txBody>
          <a:bodyPr/>
          <a:lstStyle/>
          <a:p>
            <a:r>
              <a:rPr lang="en-US" dirty="0" smtClean="0"/>
              <a:t>Visual Pollution detection using 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Things tried during experiment process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Reduce size of bounding boxes by 5% -</a:t>
            </a:r>
            <a:r>
              <a:rPr lang="en-IN" dirty="0" smtClean="0"/>
              <a:t> We tried an experiment where we reduced size of the bounding boxes by 5% to improve localization problem. We haven’t received significant accuracy gain.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Augmentation and Hyper-parameter tuning- </a:t>
            </a:r>
            <a:r>
              <a:rPr lang="en-IN" dirty="0" smtClean="0"/>
              <a:t>We have tried to change augmentation and Hyper-parameter tuning with BCS loss function to balance imbalance problem.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Stratified split : </a:t>
            </a:r>
            <a:r>
              <a:rPr lang="en-IN" dirty="0" smtClean="0"/>
              <a:t>We created a custom stratified split to maintain class balance in training and validation but it didn’t show significant accuracy improvement.</a:t>
            </a:r>
          </a:p>
          <a:p>
            <a:endParaRPr lang="en-IN" dirty="0" smtClean="0"/>
          </a:p>
          <a:p>
            <a:r>
              <a:rPr lang="en-IN" dirty="0" smtClean="0"/>
              <a:t>List of all experiments is listed here in the report:</a:t>
            </a:r>
          </a:p>
          <a:p>
            <a:r>
              <a:rPr lang="en-IN" dirty="0">
                <a:hlinkClick r:id="rId2"/>
              </a:rPr>
              <a:t>https://wandb.ai/buntyshah/YOLOv5/reports/Smartathon-Theme-1--VmlldzozMzg1NDQ4?accessToken=wgde7dk6z7eweepuwct7qm2av7jcq1n1893lowdjvvoixhjw7g3408nz0q7ed0zm</a:t>
            </a:r>
            <a:r>
              <a:rPr lang="en-IN" dirty="0"/>
              <a:t> 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50307"/>
            <a:ext cx="4048218" cy="1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03" y="968311"/>
            <a:ext cx="5066614" cy="289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70086"/>
            <a:ext cx="5063511" cy="289569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32000" y="3977196"/>
            <a:ext cx="5054400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Actual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76703" y="3977196"/>
            <a:ext cx="5054400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Predicted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Rounded Rectangle 5"/>
          <p:cNvSpPr/>
          <p:nvPr/>
        </p:nvSpPr>
        <p:spPr>
          <a:xfrm>
            <a:off x="431999" y="4273810"/>
            <a:ext cx="5618485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Actual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87927" y="4273809"/>
            <a:ext cx="5618486" cy="4172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Predicted Labels</a:t>
            </a:r>
            <a:endParaRPr lang="en-IN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64000"/>
            <a:ext cx="5618485" cy="3213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27" y="864000"/>
            <a:ext cx="5618486" cy="32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AutoShape 2" descr="car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64000"/>
            <a:ext cx="5266257" cy="4421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20" y="759115"/>
            <a:ext cx="6095480" cy="42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Overview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Visual Pollution </a:t>
            </a:r>
            <a:r>
              <a:rPr lang="en-IN" dirty="0" smtClean="0"/>
              <a:t>Detection Using Object Detection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368000"/>
            <a:ext cx="4737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Below are the core areas of focus while implementing the solution:</a:t>
            </a:r>
            <a:endParaRPr lang="en-IN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64588" y="1863641"/>
            <a:ext cx="1575503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431799" y="3124642"/>
            <a:ext cx="2799205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Centric Generalizable Modelling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7800" y="3608974"/>
            <a:ext cx="2286705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431799" y="3759041"/>
            <a:ext cx="2799205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/>
              <a:t>Accurate low data produce better results </a:t>
            </a:r>
            <a:r>
              <a:rPr lang="en-US" sz="1200" dirty="0" smtClean="0"/>
              <a:t>then building large models.</a:t>
            </a:r>
          </a:p>
          <a:p>
            <a:r>
              <a:rPr lang="en-US" sz="1200" dirty="0" smtClean="0"/>
              <a:t>We have tried and </a:t>
            </a:r>
            <a:r>
              <a:rPr lang="en-US" sz="1200" b="1" dirty="0" smtClean="0"/>
              <a:t>improve data or augmentation</a:t>
            </a:r>
            <a:r>
              <a:rPr lang="en-US" sz="1200" dirty="0" smtClean="0"/>
              <a:t> to improve score then using bigger and bigger model.</a:t>
            </a:r>
          </a:p>
          <a:p>
            <a:r>
              <a:rPr lang="en-US" sz="1200" dirty="0" smtClean="0"/>
              <a:t>We have tried to make model as </a:t>
            </a:r>
            <a:r>
              <a:rPr lang="en-US" sz="1200" b="1" dirty="0" smtClean="0"/>
              <a:t>generalized</a:t>
            </a:r>
            <a:r>
              <a:rPr lang="en-US" sz="1200" dirty="0" smtClean="0"/>
              <a:t> as possible and </a:t>
            </a:r>
            <a:r>
              <a:rPr lang="en-US" sz="1200" b="1" dirty="0" smtClean="0"/>
              <a:t>should not </a:t>
            </a:r>
            <a:r>
              <a:rPr lang="en-US" sz="1200" b="1" dirty="0" err="1" smtClean="0"/>
              <a:t>overfit</a:t>
            </a:r>
            <a:r>
              <a:rPr lang="en-US" sz="1200" b="1" dirty="0" smtClean="0"/>
              <a:t> the training set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622414" y="1863641"/>
            <a:ext cx="1497580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3189625" y="3124642"/>
            <a:ext cx="2660759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405626" y="3608974"/>
            <a:ext cx="2173606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3189625" y="3759041"/>
            <a:ext cx="2660759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integrated ML Ops practices like </a:t>
            </a:r>
            <a:r>
              <a:rPr lang="en-US" sz="1200" b="1" dirty="0" smtClean="0"/>
              <a:t>experiment tracking, error analysis </a:t>
            </a:r>
            <a:r>
              <a:rPr lang="en-US" sz="1200" dirty="0" err="1" smtClean="0"/>
              <a:t>etc</a:t>
            </a:r>
            <a:endParaRPr lang="en-US" sz="1200" dirty="0" smtClean="0"/>
          </a:p>
          <a:p>
            <a:r>
              <a:rPr lang="en-US" sz="1200" dirty="0" err="1" smtClean="0"/>
              <a:t>MLOps</a:t>
            </a:r>
            <a:r>
              <a:rPr lang="en-US" sz="1200" dirty="0" smtClean="0"/>
              <a:t> approach gives us way to do </a:t>
            </a:r>
            <a:r>
              <a:rPr lang="en-US" sz="1200" b="1" dirty="0" smtClean="0"/>
              <a:t>continuous training and continuous improvement </a:t>
            </a:r>
            <a:r>
              <a:rPr lang="en-US" sz="1200" dirty="0" smtClean="0"/>
              <a:t>of the model.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421619" y="1863641"/>
            <a:ext cx="1474290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5988830" y="3124642"/>
            <a:ext cx="2619380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Deployment/Inference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204831" y="3608974"/>
            <a:ext cx="2139803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5988830" y="3759041"/>
            <a:ext cx="2619380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taken deployment scenarios and </a:t>
            </a:r>
            <a:r>
              <a:rPr lang="en-US" sz="1200" b="1" dirty="0" smtClean="0"/>
              <a:t>inference timing/speed</a:t>
            </a:r>
            <a:r>
              <a:rPr lang="en-US" sz="1200" dirty="0" smtClean="0"/>
              <a:t> into consideration while trying to create the model.</a:t>
            </a:r>
          </a:p>
          <a:p>
            <a:r>
              <a:rPr lang="en-US" sz="1200" dirty="0" smtClean="0"/>
              <a:t>Such models are usually deployed over </a:t>
            </a:r>
            <a:r>
              <a:rPr lang="en-US" sz="1200" b="1" dirty="0" smtClean="0"/>
              <a:t>edge devices</a:t>
            </a:r>
            <a:r>
              <a:rPr lang="en-US" sz="1200" dirty="0" smtClean="0"/>
              <a:t>, so we tried to </a:t>
            </a:r>
            <a:r>
              <a:rPr lang="en-US" sz="1200" b="1" dirty="0" smtClean="0"/>
              <a:t>keep model as small as possible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C1073E4-F5B8-41C9-BC20-6329036B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337211" y="1863641"/>
            <a:ext cx="1613599" cy="120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xmlns="" id="{14084BC5-2173-45D5-9E56-563C563D35B0}"/>
              </a:ext>
            </a:extLst>
          </p:cNvPr>
          <p:cNvSpPr txBox="1">
            <a:spLocks/>
          </p:cNvSpPr>
          <p:nvPr/>
        </p:nvSpPr>
        <p:spPr>
          <a:xfrm>
            <a:off x="8904422" y="3124642"/>
            <a:ext cx="2866891" cy="38852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Scalability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3FBD2CC2-A27F-456D-8D6B-3CFE314DBA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9120423" y="3608974"/>
            <a:ext cx="2341998" cy="19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13">
            <a:extLst>
              <a:ext uri="{FF2B5EF4-FFF2-40B4-BE49-F238E27FC236}">
                <a16:creationId xmlns:a16="http://schemas.microsoft.com/office/drawing/2014/main" xmlns="" id="{7E306DD9-7B8A-4C24-A2E4-926B6BF6C2E8}"/>
              </a:ext>
            </a:extLst>
          </p:cNvPr>
          <p:cNvSpPr txBox="1">
            <a:spLocks/>
          </p:cNvSpPr>
          <p:nvPr/>
        </p:nvSpPr>
        <p:spPr>
          <a:xfrm>
            <a:off x="8904422" y="3759041"/>
            <a:ext cx="2866891" cy="77705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We have taken consideration of scalability of training and inference as we get more and more data.</a:t>
            </a:r>
          </a:p>
          <a:p>
            <a:r>
              <a:rPr lang="en-US" sz="1200" dirty="0" smtClean="0"/>
              <a:t>Scalability can be done in ETL process, data distribution or model distribution based on research from tools like </a:t>
            </a:r>
            <a:r>
              <a:rPr lang="en-US" sz="1200" dirty="0" err="1" smtClean="0"/>
              <a:t>tensorflow</a:t>
            </a:r>
            <a:r>
              <a:rPr lang="en-US" sz="1200" dirty="0" smtClean="0"/>
              <a:t> profiler.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47" y="2041627"/>
            <a:ext cx="859975" cy="837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26" y="2013665"/>
            <a:ext cx="829555" cy="79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06" y="1959915"/>
            <a:ext cx="996915" cy="1000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080" y="2041627"/>
            <a:ext cx="893682" cy="8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Centric Generalizable </a:t>
            </a:r>
            <a:r>
              <a:rPr lang="en-IN" dirty="0" smtClean="0"/>
              <a:t>Modelling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We have performed below steps to increase accuracy by changing the data and make model more generalize 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327525"/>
            <a:ext cx="774186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We have removed below data by looking at those data manually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Wrongly labelled like below:</a:t>
            </a:r>
          </a:p>
          <a:p>
            <a:pPr marL="342900" indent="-342900">
              <a:buAutoNum type="arabicPeriod"/>
            </a:pPr>
            <a:endParaRPr lang="en-IN" sz="1200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>
              <a:buAutoNum type="arabicPeriod"/>
            </a:pPr>
            <a:endParaRPr lang="en-IN" sz="1200" dirty="0" smtClean="0"/>
          </a:p>
          <a:p>
            <a:pPr marL="342900" indent="-342900">
              <a:buAutoNum type="arabicPeriod"/>
            </a:pPr>
            <a:r>
              <a:rPr lang="en-IN" sz="1200" dirty="0" smtClean="0"/>
              <a:t>Too many bounding boxes</a:t>
            </a:r>
          </a:p>
          <a:p>
            <a:r>
              <a:rPr lang="en-IN" sz="1200" dirty="0" smtClean="0"/>
              <a:t> </a:t>
            </a:r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endParaRPr lang="en-IN" sz="1200" dirty="0" smtClean="0"/>
          </a:p>
          <a:p>
            <a:endParaRPr lang="en-IN" sz="1200" dirty="0"/>
          </a:p>
          <a:p>
            <a:endParaRPr lang="en-IN" sz="1200" dirty="0" smtClean="0"/>
          </a:p>
          <a:p>
            <a:r>
              <a:rPr lang="en-IN" sz="1200" dirty="0" smtClean="0"/>
              <a:t>3. </a:t>
            </a:r>
            <a:r>
              <a:rPr lang="en-IN" sz="1200" b="1" dirty="0" smtClean="0"/>
              <a:t>Custom stratified train and test split</a:t>
            </a:r>
            <a:r>
              <a:rPr lang="en-IN" sz="1200" dirty="0" smtClean="0"/>
              <a:t> to maintain data distribution to make it better generalized.</a:t>
            </a:r>
          </a:p>
          <a:p>
            <a:r>
              <a:rPr lang="en-IN" sz="1200" dirty="0" smtClean="0"/>
              <a:t>4. YOLO does </a:t>
            </a:r>
            <a:r>
              <a:rPr lang="en-IN" sz="1200" dirty="0"/>
              <a:t>basic augmentation like </a:t>
            </a:r>
            <a:r>
              <a:rPr lang="en-IN" sz="1200" b="1" dirty="0"/>
              <a:t>Mosaic</a:t>
            </a:r>
            <a:r>
              <a:rPr lang="en-IN" sz="1200" dirty="0"/>
              <a:t> (Creating new image from multiple images), </a:t>
            </a:r>
            <a:r>
              <a:rPr lang="en-IN" sz="1200" b="1" dirty="0"/>
              <a:t>Degree</a:t>
            </a:r>
            <a:r>
              <a:rPr lang="en-IN" sz="1200" dirty="0"/>
              <a:t>, </a:t>
            </a:r>
            <a:r>
              <a:rPr lang="en-IN" sz="1200" b="1" dirty="0"/>
              <a:t>Scaling</a:t>
            </a:r>
            <a:r>
              <a:rPr lang="en-IN" sz="1200" dirty="0"/>
              <a:t>, </a:t>
            </a:r>
          </a:p>
          <a:p>
            <a:r>
              <a:rPr lang="en-IN" sz="1200" dirty="0"/>
              <a:t>    </a:t>
            </a:r>
            <a:r>
              <a:rPr lang="en-IN" sz="1200" b="1" dirty="0" err="1"/>
              <a:t>flipud</a:t>
            </a:r>
            <a:r>
              <a:rPr lang="en-IN" sz="1200" dirty="0"/>
              <a:t> and </a:t>
            </a:r>
            <a:r>
              <a:rPr lang="en-IN" sz="1200" b="1" dirty="0" err="1"/>
              <a:t>fliplr</a:t>
            </a:r>
            <a:r>
              <a:rPr lang="en-IN" sz="1200" dirty="0" smtClean="0"/>
              <a:t>. There are other augmentation but it was not contributing to score.</a:t>
            </a:r>
            <a:endParaRPr lang="en-IN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74" y="1817787"/>
            <a:ext cx="2722803" cy="153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09" y="1817787"/>
            <a:ext cx="2722803" cy="153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4" y="3799150"/>
            <a:ext cx="2722803" cy="153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09" y="3799150"/>
            <a:ext cx="2722803" cy="1531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844" y="3799150"/>
            <a:ext cx="2730544" cy="15359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040" y="1804470"/>
            <a:ext cx="2770151" cy="15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Ops Practises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sz="1200" dirty="0" smtClean="0"/>
              <a:t>We have used </a:t>
            </a:r>
            <a:r>
              <a:rPr lang="en-IN" sz="1200" b="1" dirty="0" smtClean="0"/>
              <a:t>Weights and biases</a:t>
            </a:r>
            <a:r>
              <a:rPr lang="en-IN" sz="1200" dirty="0" smtClean="0"/>
              <a:t> to track experiments and do error analysis on the data to continuously improve and train the model in an iterative fashion. You can find experiments report </a:t>
            </a:r>
            <a:r>
              <a:rPr lang="en-IN" sz="1200" dirty="0">
                <a:hlinkClick r:id="rId2"/>
              </a:rPr>
              <a:t>https://wandb.ai/buntyshah/YOLOv5/reports/Smartathon-Theme-1--</a:t>
            </a:r>
            <a:r>
              <a:rPr lang="en-IN" sz="1200" dirty="0" smtClean="0">
                <a:hlinkClick r:id="rId2"/>
              </a:rPr>
              <a:t>VmlldzozMzg1NDQ4?accessToken=wgde7dk6z7eweepuwct7qm2av7jcq1n1893lowdjvvoixhjw7g3408nz0q7ed0zm</a:t>
            </a:r>
            <a:r>
              <a:rPr lang="en-IN" sz="1200" dirty="0" smtClean="0"/>
              <a:t> </a:t>
            </a:r>
            <a:endParaRPr lang="en-IN" sz="1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31313" y="1743949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Deployment/ Inference</a:t>
            </a:r>
            <a:endParaRPr lang="en-IN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431113" y="2319949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/>
              <a:t>We have used YOLO which can be converted into multiple formats like </a:t>
            </a:r>
            <a:r>
              <a:rPr lang="en-IN" sz="1200" b="1" dirty="0" err="1" smtClean="0"/>
              <a:t>TFLite</a:t>
            </a:r>
            <a:r>
              <a:rPr lang="en-IN" sz="1200" dirty="0"/>
              <a:t> </a:t>
            </a:r>
            <a:r>
              <a:rPr lang="en-IN" sz="1200" dirty="0" smtClean="0"/>
              <a:t>which can be then deployed on edge devices</a:t>
            </a:r>
            <a:endParaRPr lang="en-IN" sz="1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31313" y="2838968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Scalability</a:t>
            </a:r>
            <a:endParaRPr lang="en-IN" dirty="0"/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431113" y="3414968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IN" sz="1200" dirty="0" smtClean="0"/>
              <a:t>We have trained this model on </a:t>
            </a:r>
            <a:r>
              <a:rPr lang="en-IN" sz="1200" b="1" dirty="0" smtClean="0"/>
              <a:t>multi GPU instance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We can run </a:t>
            </a:r>
            <a:r>
              <a:rPr lang="en-IN" sz="1200" b="1" dirty="0" smtClean="0"/>
              <a:t>TF profiler to check bottlenecks in training and inference</a:t>
            </a:r>
            <a:r>
              <a:rPr lang="en-IN" sz="1200" dirty="0" smtClean="0"/>
              <a:t>, based on that we can either distribute data or model based strategy.</a:t>
            </a:r>
          </a:p>
          <a:p>
            <a:pPr marL="342900" indent="-342900">
              <a:buAutoNum type="arabicPeriod"/>
            </a:pPr>
            <a:r>
              <a:rPr lang="en-IN" sz="1200" dirty="0" smtClean="0"/>
              <a:t>This model can be converted into formats like </a:t>
            </a:r>
            <a:r>
              <a:rPr lang="en-IN" sz="1200" b="1" dirty="0" err="1" smtClean="0"/>
              <a:t>TFLite</a:t>
            </a:r>
            <a:r>
              <a:rPr lang="en-IN" sz="1200" dirty="0" smtClean="0"/>
              <a:t> which can be deployed to edge devices. </a:t>
            </a:r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1113" y="4602165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YOLOV5</a:t>
            </a:r>
            <a:endParaRPr lang="en-IN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431113" y="5090344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err="1" smtClean="0"/>
              <a:t>Yolo</a:t>
            </a:r>
            <a:r>
              <a:rPr lang="en-IN" sz="1200" dirty="0"/>
              <a:t> </a:t>
            </a:r>
            <a:r>
              <a:rPr lang="en-IN" sz="1200" dirty="0" smtClean="0"/>
              <a:t>V5 architecture and COCO metrics </a:t>
            </a:r>
            <a:r>
              <a:rPr lang="en-IN" sz="1200" dirty="0"/>
              <a:t>are available here </a:t>
            </a:r>
            <a:r>
              <a:rPr lang="en-IN" sz="1200" dirty="0">
                <a:hlinkClick r:id="rId3"/>
              </a:rPr>
              <a:t>https://</a:t>
            </a:r>
            <a:r>
              <a:rPr lang="en-IN" sz="1200" dirty="0" smtClean="0">
                <a:hlinkClick r:id="rId3"/>
              </a:rPr>
              <a:t>github.com/ultralytics/yolov5</a:t>
            </a:r>
            <a:r>
              <a:rPr lang="en-IN" sz="1200" dirty="0" smtClean="0"/>
              <a:t> </a:t>
            </a:r>
            <a:endParaRPr lang="en-IN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1113" y="5517184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Training code and model weights</a:t>
            </a:r>
            <a:endParaRPr lang="en-IN" dirty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431112" y="5963947"/>
            <a:ext cx="11339513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 smtClean="0"/>
              <a:t>Training code and model weights are available here </a:t>
            </a:r>
            <a:r>
              <a:rPr lang="en-IN" sz="1200" dirty="0"/>
              <a:t> </a:t>
            </a:r>
            <a:r>
              <a:rPr lang="en-IN" sz="1200" dirty="0">
                <a:hlinkClick r:id="rId4"/>
              </a:rPr>
              <a:t>https://</a:t>
            </a:r>
            <a:r>
              <a:rPr lang="en-IN" sz="1200" dirty="0" smtClean="0">
                <a:hlinkClick r:id="rId4"/>
              </a:rPr>
              <a:t>github.com/buntys2010/Smartathon-Theme-1</a:t>
            </a:r>
            <a:r>
              <a:rPr lang="en-IN" sz="1200" dirty="0" smtClean="0"/>
              <a:t>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6755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 Solution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Below is our solution architecture to solve the problem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257443" y="1873189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57764" y="1873186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Resize the images (50% Reduction)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58085" y="1900972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err="1" smtClean="0">
                <a:solidFill>
                  <a:schemeClr val="bg2">
                    <a:lumMod val="50000"/>
                  </a:schemeClr>
                </a:solidFill>
              </a:rPr>
              <a:t>Groupby</a:t>
            </a:r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 bounding boxes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747243" y="1084547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file format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247564" y="1873186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Model training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247564" y="3339482"/>
            <a:ext cx="1281353" cy="7708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Weight Files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7443" y="4768789"/>
            <a:ext cx="1281353" cy="8966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Test 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40484" y="4768787"/>
            <a:ext cx="1516612" cy="8966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Resize the images (50% Reduction)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260264" y="4421122"/>
            <a:ext cx="1281353" cy="7715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Predictions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260264" y="5501273"/>
            <a:ext cx="1281353" cy="70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Final Submission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752503" y="1900972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Train-Test Split (Stratified and Random)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83287" y="1083070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Training Images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782011" y="2667708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YOLOV5 file format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18055" y="2666231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Validation Images 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1" name="Elbow Connector 20"/>
          <p:cNvCxnSpPr>
            <a:stCxn id="5" idx="3"/>
            <a:endCxn id="6" idx="1"/>
          </p:cNvCxnSpPr>
          <p:nvPr/>
        </p:nvCxnSpPr>
        <p:spPr>
          <a:xfrm flipV="1">
            <a:off x="1538796" y="2268244"/>
            <a:ext cx="218968" cy="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3"/>
            <a:endCxn id="7" idx="1"/>
          </p:cNvCxnSpPr>
          <p:nvPr/>
        </p:nvCxnSpPr>
        <p:spPr>
          <a:xfrm>
            <a:off x="3039117" y="2268244"/>
            <a:ext cx="218968" cy="277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6" idx="1"/>
          </p:cNvCxnSpPr>
          <p:nvPr/>
        </p:nvCxnSpPr>
        <p:spPr>
          <a:xfrm>
            <a:off x="4539438" y="2296030"/>
            <a:ext cx="21306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6" idx="3"/>
            <a:endCxn id="17" idx="1"/>
          </p:cNvCxnSpPr>
          <p:nvPr/>
        </p:nvCxnSpPr>
        <p:spPr>
          <a:xfrm flipV="1">
            <a:off x="6033856" y="1478128"/>
            <a:ext cx="149431" cy="8179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3"/>
            <a:endCxn id="19" idx="1"/>
          </p:cNvCxnSpPr>
          <p:nvPr/>
        </p:nvCxnSpPr>
        <p:spPr>
          <a:xfrm>
            <a:off x="6033856" y="2296030"/>
            <a:ext cx="184199" cy="765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7" idx="3"/>
            <a:endCxn id="8" idx="1"/>
          </p:cNvCxnSpPr>
          <p:nvPr/>
        </p:nvCxnSpPr>
        <p:spPr>
          <a:xfrm>
            <a:off x="7464640" y="1478128"/>
            <a:ext cx="282603" cy="1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9" idx="3"/>
            <a:endCxn id="18" idx="1"/>
          </p:cNvCxnSpPr>
          <p:nvPr/>
        </p:nvCxnSpPr>
        <p:spPr>
          <a:xfrm>
            <a:off x="7499408" y="3061289"/>
            <a:ext cx="282603" cy="14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9" idx="0"/>
          </p:cNvCxnSpPr>
          <p:nvPr/>
        </p:nvCxnSpPr>
        <p:spPr>
          <a:xfrm>
            <a:off x="9028596" y="1444547"/>
            <a:ext cx="859645" cy="4286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8" idx="3"/>
            <a:endCxn id="9" idx="2"/>
          </p:cNvCxnSpPr>
          <p:nvPr/>
        </p:nvCxnSpPr>
        <p:spPr>
          <a:xfrm flipV="1">
            <a:off x="9063364" y="2663302"/>
            <a:ext cx="824877" cy="399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3"/>
            <a:endCxn id="10" idx="3"/>
          </p:cNvCxnSpPr>
          <p:nvPr/>
        </p:nvCxnSpPr>
        <p:spPr>
          <a:xfrm>
            <a:off x="10528917" y="2268244"/>
            <a:ext cx="12700" cy="145667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12" idx="1"/>
          </p:cNvCxnSpPr>
          <p:nvPr/>
        </p:nvCxnSpPr>
        <p:spPr>
          <a:xfrm flipV="1">
            <a:off x="1538796" y="5217110"/>
            <a:ext cx="100168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2" idx="3"/>
            <a:endCxn id="10" idx="1"/>
          </p:cNvCxnSpPr>
          <p:nvPr/>
        </p:nvCxnSpPr>
        <p:spPr>
          <a:xfrm flipV="1">
            <a:off x="4057096" y="3724922"/>
            <a:ext cx="5190468" cy="14921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0" idx="2"/>
            <a:endCxn id="13" idx="0"/>
          </p:cNvCxnSpPr>
          <p:nvPr/>
        </p:nvCxnSpPr>
        <p:spPr>
          <a:xfrm rot="16200000" flipH="1">
            <a:off x="9739211" y="4259392"/>
            <a:ext cx="31076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3" idx="2"/>
            <a:endCxn id="14" idx="0"/>
          </p:cNvCxnSpPr>
          <p:nvPr/>
        </p:nvCxnSpPr>
        <p:spPr>
          <a:xfrm rot="5400000">
            <a:off x="9746657" y="5346989"/>
            <a:ext cx="3085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2611" y="3178944"/>
            <a:ext cx="1281353" cy="790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bg2">
                    <a:lumMod val="50000"/>
                  </a:schemeClr>
                </a:solidFill>
              </a:rPr>
              <a:t>Manual Data Clearing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3" name="Elbow Connector 52"/>
          <p:cNvCxnSpPr>
            <a:stCxn id="51" idx="0"/>
            <a:endCxn id="5" idx="2"/>
          </p:cNvCxnSpPr>
          <p:nvPr/>
        </p:nvCxnSpPr>
        <p:spPr>
          <a:xfrm rot="16200000" flipV="1">
            <a:off x="642885" y="2918541"/>
            <a:ext cx="515639" cy="5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faced in data preparation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Data preparation and its challenges and how did we solved those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Wrongly labelled data</a:t>
            </a:r>
            <a:r>
              <a:rPr lang="en-IN" dirty="0" smtClean="0"/>
              <a:t> - As described in slide 3, we have </a:t>
            </a:r>
            <a:r>
              <a:rPr lang="en-IN" b="1" dirty="0" smtClean="0"/>
              <a:t>manually removed wrongly annotated class data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Multiple labels </a:t>
            </a:r>
            <a:r>
              <a:rPr lang="en-IN" dirty="0" smtClean="0"/>
              <a:t>– To further clean the data and </a:t>
            </a:r>
            <a:r>
              <a:rPr lang="en-IN" b="1" dirty="0" smtClean="0"/>
              <a:t>avoid model confusion </a:t>
            </a:r>
            <a:r>
              <a:rPr lang="en-IN" dirty="0" smtClean="0"/>
              <a:t>to predict multiple bounding boxes, we removed multiple bounding boxes data in training set as show in slide 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Class imbalance: </a:t>
            </a:r>
            <a:r>
              <a:rPr lang="en-IN" dirty="0" smtClean="0"/>
              <a:t>We did </a:t>
            </a:r>
            <a:r>
              <a:rPr lang="en-IN" b="1" dirty="0" smtClean="0"/>
              <a:t>custom stratified split for training and validation </a:t>
            </a:r>
            <a:r>
              <a:rPr lang="en-IN" dirty="0" smtClean="0"/>
              <a:t>to make sure we have proper distribution while training. We did tried to apply class weights but there was no significant gain.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Bounding Box improvement:</a:t>
            </a:r>
            <a:r>
              <a:rPr lang="en-IN" dirty="0" smtClean="0"/>
              <a:t> We have created a custom bounding box functions to solve bounding box going outside the image.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Final image size adjustment: </a:t>
            </a:r>
            <a:r>
              <a:rPr lang="en-IN" dirty="0" smtClean="0"/>
              <a:t>on larger image, if we multiply bounding box by 2 then we are increasing bounding box size by </a:t>
            </a:r>
            <a:r>
              <a:rPr lang="en-IN" b="1" dirty="0" smtClean="0"/>
              <a:t>factor of 2 </a:t>
            </a:r>
            <a:r>
              <a:rPr lang="en-IN" dirty="0" smtClean="0"/>
              <a:t>which may create </a:t>
            </a:r>
            <a:r>
              <a:rPr lang="en-IN" b="1" dirty="0" smtClean="0"/>
              <a:t>bad training data</a:t>
            </a:r>
            <a:r>
              <a:rPr lang="en-IN" dirty="0" smtClean="0"/>
              <a:t>. To solve this challenge, we reduced the size of the </a:t>
            </a:r>
            <a:r>
              <a:rPr lang="en-IN" b="1" dirty="0" smtClean="0"/>
              <a:t>image by 50%</a:t>
            </a:r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828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make the process more scalable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772000" y="6072391"/>
            <a:ext cx="420000" cy="421200"/>
          </a:xfr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Describe how you would make your solution more scalable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 txBox="1">
            <a:spLocks/>
          </p:cNvSpPr>
          <p:nvPr/>
        </p:nvSpPr>
        <p:spPr>
          <a:xfrm>
            <a:off x="431800" y="1512000"/>
            <a:ext cx="54720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Training Data Annotation scalability</a:t>
            </a:r>
            <a:endParaRPr lang="en-US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 txBox="1">
            <a:spLocks/>
          </p:cNvSpPr>
          <p:nvPr/>
        </p:nvSpPr>
        <p:spPr>
          <a:xfrm>
            <a:off x="353380" y="1838009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b="1" dirty="0" smtClean="0"/>
              <a:t>Active learning</a:t>
            </a:r>
            <a:r>
              <a:rPr lang="en-US" sz="1400" dirty="0" smtClean="0"/>
              <a:t> can help annotate required images which can produce better models. (</a:t>
            </a:r>
            <a:r>
              <a:rPr lang="en-US" sz="1400" dirty="0" smtClean="0">
                <a:hlinkClick r:id="rId2"/>
              </a:rPr>
              <a:t>Reference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A good </a:t>
            </a:r>
            <a:r>
              <a:rPr lang="en-US" sz="1400" b="1" dirty="0" smtClean="0"/>
              <a:t>high precision baseline model </a:t>
            </a:r>
            <a:r>
              <a:rPr lang="en-US" sz="1400" dirty="0" smtClean="0"/>
              <a:t>can help annotate images at large scale with good confidence, we can only look for images with low confidence to be annotated. </a:t>
            </a:r>
          </a:p>
          <a:p>
            <a:pPr lvl="1"/>
            <a:r>
              <a:rPr lang="en-US" sz="1400" dirty="0" err="1" smtClean="0"/>
              <a:t>Crowdsoursing</a:t>
            </a:r>
            <a:r>
              <a:rPr lang="en-US" sz="1400" dirty="0" smtClean="0"/>
              <a:t> platform can make annotation much more scalable.</a:t>
            </a:r>
            <a:endParaRPr lang="en-US" sz="1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 txBox="1">
            <a:spLocks/>
          </p:cNvSpPr>
          <p:nvPr/>
        </p:nvSpPr>
        <p:spPr>
          <a:xfrm>
            <a:off x="6312500" y="1512000"/>
            <a:ext cx="54593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Training Infrastructure scalability</a:t>
            </a:r>
            <a:endParaRPr lang="en-US" b="1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 txBox="1">
            <a:spLocks/>
          </p:cNvSpPr>
          <p:nvPr/>
        </p:nvSpPr>
        <p:spPr>
          <a:xfrm>
            <a:off x="6299800" y="2068827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smtClean="0"/>
              <a:t>Training infra scalability depends on the </a:t>
            </a:r>
            <a:r>
              <a:rPr lang="en-US" sz="1400" b="1" dirty="0" smtClean="0"/>
              <a:t>bottleneck of the process</a:t>
            </a:r>
            <a:r>
              <a:rPr lang="en-US" sz="1400" dirty="0" smtClean="0"/>
              <a:t>. We can run </a:t>
            </a:r>
            <a:r>
              <a:rPr lang="en-US" sz="1400" b="1" dirty="0" smtClean="0"/>
              <a:t>TF profiler </a:t>
            </a:r>
            <a:r>
              <a:rPr lang="en-US" sz="1400" dirty="0" smtClean="0"/>
              <a:t>to understand bottlenecks and act on the same.</a:t>
            </a:r>
          </a:p>
          <a:p>
            <a:pPr lvl="1"/>
            <a:r>
              <a:rPr lang="en-US" sz="1400" dirty="0" smtClean="0"/>
              <a:t>Based on the analysis, we can perform </a:t>
            </a:r>
            <a:r>
              <a:rPr lang="en-US" sz="1400" b="1" dirty="0" smtClean="0"/>
              <a:t>data or model distribution strategy </a:t>
            </a:r>
            <a:r>
              <a:rPr lang="en-US" sz="1400" dirty="0" smtClean="0"/>
              <a:t>to scale the training</a:t>
            </a:r>
            <a:r>
              <a:rPr lang="en-US" dirty="0" smtClean="0"/>
              <a:t>, </a:t>
            </a:r>
            <a:r>
              <a:rPr lang="en-IN" sz="1400" dirty="0" smtClean="0"/>
              <a:t>auto-scaling, </a:t>
            </a:r>
            <a:r>
              <a:rPr lang="en-IN" sz="1400" dirty="0"/>
              <a:t>data </a:t>
            </a:r>
            <a:r>
              <a:rPr lang="en-IN" sz="1400" dirty="0" smtClean="0"/>
              <a:t>pipeline etc.</a:t>
            </a:r>
            <a:endParaRPr lang="en-US" sz="1400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xmlns="" id="{A24A397D-62A9-44C3-986F-8353C53D6801}"/>
              </a:ext>
            </a:extLst>
          </p:cNvPr>
          <p:cNvSpPr txBox="1">
            <a:spLocks/>
          </p:cNvSpPr>
          <p:nvPr/>
        </p:nvSpPr>
        <p:spPr>
          <a:xfrm>
            <a:off x="11771800" y="5930366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498972A2-6CA7-4004-B499-2828DE6F4C96}"/>
              </a:ext>
            </a:extLst>
          </p:cNvPr>
          <p:cNvSpPr txBox="1">
            <a:spLocks/>
          </p:cNvSpPr>
          <p:nvPr/>
        </p:nvSpPr>
        <p:spPr>
          <a:xfrm>
            <a:off x="353380" y="3785929"/>
            <a:ext cx="54720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MLOps</a:t>
            </a:r>
            <a:r>
              <a:rPr lang="en-US" b="1" dirty="0" smtClean="0"/>
              <a:t> Scalability – CI and CD</a:t>
            </a:r>
            <a:endParaRPr lang="en-US" b="1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EB9EACD0-6CBC-4E24-A0A1-D81FC464DF8A}"/>
              </a:ext>
            </a:extLst>
          </p:cNvPr>
          <p:cNvSpPr txBox="1">
            <a:spLocks/>
          </p:cNvSpPr>
          <p:nvPr/>
        </p:nvSpPr>
        <p:spPr>
          <a:xfrm>
            <a:off x="353380" y="4342756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smtClean="0"/>
              <a:t>Tools like </a:t>
            </a:r>
            <a:r>
              <a:rPr lang="en-US" sz="1400" b="1" dirty="0" smtClean="0"/>
              <a:t>W&amp;B</a:t>
            </a:r>
            <a:r>
              <a:rPr lang="en-US" sz="1400" dirty="0" smtClean="0"/>
              <a:t> for experiment tracking, Incoming ETL pipeline data anomaly, Error analysis, GPU/CPU utilization </a:t>
            </a:r>
            <a:r>
              <a:rPr lang="en-US" sz="1400" dirty="0" err="1" smtClean="0"/>
              <a:t>etc</a:t>
            </a:r>
            <a:r>
              <a:rPr lang="en-US" sz="1400" dirty="0" smtClean="0"/>
              <a:t> can be tracked.</a:t>
            </a:r>
          </a:p>
          <a:p>
            <a:pPr lvl="1"/>
            <a:r>
              <a:rPr lang="en-US" sz="1400" dirty="0" smtClean="0"/>
              <a:t>Custom pipeline can be made for </a:t>
            </a:r>
            <a:r>
              <a:rPr lang="en-US" sz="1400" b="1" dirty="0" smtClean="0"/>
              <a:t>ETL, code deployment, auto training and deployment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b="1" dirty="0" smtClean="0"/>
              <a:t>Human in the loop </a:t>
            </a:r>
            <a:r>
              <a:rPr lang="en-US" sz="1400" dirty="0" smtClean="0"/>
              <a:t>process with </a:t>
            </a:r>
            <a:r>
              <a:rPr lang="en-US" sz="1400" dirty="0" err="1" smtClean="0"/>
              <a:t>MLOps</a:t>
            </a:r>
            <a:r>
              <a:rPr lang="en-US" sz="1400" dirty="0" smtClean="0"/>
              <a:t> can scale the training and accuracy.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C57F63FE-3B6C-47EC-8AB1-F9478EA4F9A4}"/>
              </a:ext>
            </a:extLst>
          </p:cNvPr>
          <p:cNvSpPr txBox="1">
            <a:spLocks/>
          </p:cNvSpPr>
          <p:nvPr/>
        </p:nvSpPr>
        <p:spPr>
          <a:xfrm>
            <a:off x="6234080" y="3785929"/>
            <a:ext cx="5459300" cy="45512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Inference Scalability</a:t>
            </a:r>
            <a:endParaRPr lang="en-US" b="1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xmlns="" id="{48CDD73D-7C2C-40BB-AE73-DED62B7377F6}"/>
              </a:ext>
            </a:extLst>
          </p:cNvPr>
          <p:cNvSpPr txBox="1">
            <a:spLocks/>
          </p:cNvSpPr>
          <p:nvPr/>
        </p:nvSpPr>
        <p:spPr>
          <a:xfrm>
            <a:off x="6221380" y="4342756"/>
            <a:ext cx="5472000" cy="19083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smtClean="0"/>
              <a:t>We can reduce the size of the model by </a:t>
            </a:r>
            <a:r>
              <a:rPr lang="en-US" sz="1400" b="1" dirty="0" smtClean="0"/>
              <a:t>quantization process to improve inference speed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We can convert the models into formats like </a:t>
            </a:r>
            <a:r>
              <a:rPr lang="en-US" sz="1400" b="1" dirty="0" err="1" smtClean="0"/>
              <a:t>TFLite</a:t>
            </a:r>
            <a:r>
              <a:rPr lang="en-US" sz="1400" dirty="0" smtClean="0"/>
              <a:t> to deploy on edge devices.</a:t>
            </a: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7553" y="3737500"/>
            <a:ext cx="11833934" cy="88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01557" y="1456780"/>
            <a:ext cx="6280" cy="49835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Software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List of open source software used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2000" y="1482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3691458237"/>
              </p:ext>
            </p:extLst>
          </p:nvPr>
        </p:nvGraphicFramePr>
        <p:xfrm>
          <a:off x="381775" y="1659198"/>
          <a:ext cx="8797736" cy="4022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027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Development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Describe what you would want to try if you had more time / resources / data to resolve the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800" y="1512000"/>
            <a:ext cx="115708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 smtClean="0"/>
              <a:t>Labelling Process</a:t>
            </a:r>
            <a:r>
              <a:rPr lang="en-IN" dirty="0" smtClean="0"/>
              <a:t>: We can create an </a:t>
            </a:r>
            <a:r>
              <a:rPr lang="en-IN" b="1" dirty="0" smtClean="0"/>
              <a:t>annotation guideline </a:t>
            </a:r>
            <a:r>
              <a:rPr lang="en-IN" dirty="0" smtClean="0"/>
              <a:t>to create annotations for labellers to create annotation consistency.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Labelling automation:</a:t>
            </a:r>
            <a:r>
              <a:rPr lang="en-IN" dirty="0" smtClean="0"/>
              <a:t> If we have millions of images, instead of labelling all of them we can apply </a:t>
            </a:r>
            <a:r>
              <a:rPr lang="en-IN" b="1" dirty="0" smtClean="0"/>
              <a:t>active learning</a:t>
            </a:r>
            <a:r>
              <a:rPr lang="en-IN" dirty="0" smtClean="0"/>
              <a:t> to annotate important images.</a:t>
            </a:r>
          </a:p>
          <a:p>
            <a:pPr marL="800100" lvl="1" indent="-342900">
              <a:buAutoNum type="arabicPeriod"/>
            </a:pPr>
            <a:r>
              <a:rPr lang="en-IN" dirty="0" smtClean="0"/>
              <a:t>We wanted to do </a:t>
            </a:r>
            <a:r>
              <a:rPr lang="en-IN" b="1" dirty="0" smtClean="0"/>
              <a:t>active learning by training a baseline model </a:t>
            </a:r>
            <a:r>
              <a:rPr lang="en-IN" dirty="0" smtClean="0"/>
              <a:t>and then predict on the training set, the images with lower confidence can be labelled or improved for further precision improvement</a:t>
            </a:r>
          </a:p>
          <a:p>
            <a:pPr marL="342900" indent="-342900">
              <a:buAutoNum type="arabicPeriod"/>
            </a:pPr>
            <a:r>
              <a:rPr lang="en-IN" b="1" dirty="0" smtClean="0"/>
              <a:t>Prediction/Error Analysis:</a:t>
            </a:r>
            <a:r>
              <a:rPr lang="en-IN" dirty="0" smtClean="0"/>
              <a:t> To improve precision, the model can be producing </a:t>
            </a:r>
            <a:r>
              <a:rPr lang="en-IN" b="1" dirty="0" smtClean="0"/>
              <a:t>wrong classification, localization or both</a:t>
            </a:r>
            <a:r>
              <a:rPr lang="en-IN" dirty="0" smtClean="0"/>
              <a:t>. We wanted to create custom script to understand issues with prediction to improve precision value (Similar to below analysis)</a:t>
            </a:r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endParaRPr lang="en-IN" b="1" dirty="0"/>
          </a:p>
          <a:p>
            <a:pPr marL="342900" indent="-342900">
              <a:buAutoNum type="arabicPeriod"/>
            </a:pPr>
            <a:endParaRPr lang="en-IN" b="1" dirty="0" smtClean="0"/>
          </a:p>
          <a:p>
            <a:pPr marL="342900" indent="-342900">
              <a:buAutoNum type="arabicPeriod"/>
            </a:pPr>
            <a:r>
              <a:rPr lang="en-IN" b="1" dirty="0" smtClean="0"/>
              <a:t>Augmentation</a:t>
            </a:r>
            <a:r>
              <a:rPr lang="en-IN" dirty="0" smtClean="0"/>
              <a:t>: More augmentation to reduce class imbalance.</a:t>
            </a:r>
          </a:p>
          <a:p>
            <a:pPr marL="342900" indent="-342900">
              <a:buAutoNum type="arabicPeriod"/>
            </a:pPr>
            <a:r>
              <a:rPr lang="en-IN" b="1" dirty="0"/>
              <a:t>Pseudo Label-Guided Sampling </a:t>
            </a:r>
            <a:r>
              <a:rPr lang="en-IN" dirty="0"/>
              <a:t>- we train a network </a:t>
            </a:r>
            <a:r>
              <a:rPr lang="en-IN" dirty="0" smtClean="0"/>
              <a:t>twice and </a:t>
            </a:r>
            <a:r>
              <a:rPr lang="en-IN" dirty="0"/>
              <a:t>use the pseudo labels generated from the first model </a:t>
            </a:r>
            <a:r>
              <a:rPr lang="en-IN" dirty="0" smtClean="0"/>
              <a:t>to guide </a:t>
            </a:r>
            <a:r>
              <a:rPr lang="en-IN" dirty="0"/>
              <a:t>the training of the second model. We filter prediction results of a trained model to </a:t>
            </a:r>
            <a:r>
              <a:rPr lang="en-IN" dirty="0" smtClean="0"/>
              <a:t>generate pseudo </a:t>
            </a:r>
            <a:r>
              <a:rPr lang="en-IN" dirty="0"/>
              <a:t>labels to complement sparse annotation for unannotated regions</a:t>
            </a:r>
            <a:r>
              <a:rPr lang="en-IN" dirty="0" smtClean="0"/>
              <a:t>.</a:t>
            </a:r>
          </a:p>
          <a:p>
            <a:pPr marL="342900" indent="-342900">
              <a:buAutoNum type="arabicPeriod"/>
            </a:pPr>
            <a:r>
              <a:rPr lang="en-IN" dirty="0" smtClean="0"/>
              <a:t>Different sampling technique listed </a:t>
            </a:r>
            <a:r>
              <a:rPr lang="en-IN" dirty="0" smtClean="0">
                <a:hlinkClick r:id="rId2"/>
              </a:rPr>
              <a:t>here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	</a:t>
            </a:r>
          </a:p>
        </p:txBody>
      </p:sp>
      <p:pic>
        <p:nvPicPr>
          <p:cNvPr id="1026" name="Picture 2" descr="A summary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215" y="3854297"/>
            <a:ext cx="891990" cy="14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5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1">
    <wetp:webextensionref xmlns:r="http://schemas.openxmlformats.org/officeDocument/2006/relationships" r:id="rId1"/>
  </wetp:taskpane>
  <wetp:taskpane dockstate="right" visibility="0" width="437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2347891-8B92-49E5-9ADF-32A0EC8D0E8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F5ADE72-AD52-410D-9405-9A8207E428BC}">
  <we:reference id="wa104381411" version="2.4.1.0" store="en-US" storeType="OMEX"/>
  <we:alternateReferences>
    <we:reference id="WA104381411" version="2.4.1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1290</Words>
  <Application>Microsoft Office PowerPoint</Application>
  <PresentationFormat>Widescreen</PresentationFormat>
  <Paragraphs>157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Tahoma</vt:lpstr>
      <vt:lpstr>Times New Roman</vt:lpstr>
      <vt:lpstr>Office Theme</vt:lpstr>
      <vt:lpstr>Smartathon Theme 1</vt:lpstr>
      <vt:lpstr>Project Overview</vt:lpstr>
      <vt:lpstr>Data Centric Generalizable Modelling </vt:lpstr>
      <vt:lpstr>ML Ops Practises</vt:lpstr>
      <vt:lpstr>Current Solution</vt:lpstr>
      <vt:lpstr>Challenges faced in data preparation</vt:lpstr>
      <vt:lpstr>How to make the process more scalable</vt:lpstr>
      <vt:lpstr>Open Source Software List</vt:lpstr>
      <vt:lpstr>Future Development</vt:lpstr>
      <vt:lpstr>Things tried during experiment process</vt:lpstr>
      <vt:lpstr>Model Results</vt:lpstr>
      <vt:lpstr>Model Results</vt:lpstr>
      <vt:lpstr>Model 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2023-01-18T12:13:39Z</dcterms:created>
  <dcterms:modified xsi:type="dcterms:W3CDTF">2023-01-21T17:44:37Z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